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8" r:id="rId3"/>
    <p:sldId id="346" r:id="rId4"/>
    <p:sldId id="395" r:id="rId5"/>
    <p:sldId id="392" r:id="rId6"/>
    <p:sldId id="394" r:id="rId7"/>
    <p:sldId id="396" r:id="rId8"/>
    <p:sldId id="414" r:id="rId9"/>
    <p:sldId id="408" r:id="rId10"/>
    <p:sldId id="412" r:id="rId11"/>
    <p:sldId id="415" r:id="rId12"/>
    <p:sldId id="418" r:id="rId13"/>
    <p:sldId id="413" r:id="rId14"/>
    <p:sldId id="397" r:id="rId15"/>
    <p:sldId id="398" r:id="rId16"/>
    <p:sldId id="400" r:id="rId17"/>
    <p:sldId id="416" r:id="rId18"/>
    <p:sldId id="399" r:id="rId19"/>
    <p:sldId id="401" r:id="rId20"/>
    <p:sldId id="417" r:id="rId21"/>
    <p:sldId id="402" r:id="rId22"/>
    <p:sldId id="444" r:id="rId23"/>
    <p:sldId id="445" r:id="rId24"/>
    <p:sldId id="446" r:id="rId25"/>
    <p:sldId id="447" r:id="rId26"/>
    <p:sldId id="406" r:id="rId27"/>
    <p:sldId id="391" r:id="rId28"/>
    <p:sldId id="409" r:id="rId29"/>
    <p:sldId id="411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7">
          <p15:clr>
            <a:srgbClr val="A4A3A4"/>
          </p15:clr>
        </p15:guide>
        <p15:guide id="2" pos="274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" initials="P" lastIdx="3" clrIdx="0"/>
  <p:cmAuthor id="1" name="Michael V. Dyett" initials="M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5571"/>
    <a:srgbClr val="18A555"/>
    <a:srgbClr val="5D86B5"/>
    <a:srgbClr val="359DB9"/>
    <a:srgbClr val="EB921D"/>
    <a:srgbClr val="245189"/>
    <a:srgbClr val="245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91" autoAdjust="0"/>
    <p:restoredTop sz="94626" autoAdjust="0"/>
  </p:normalViewPr>
  <p:slideViewPr>
    <p:cSldViewPr snapToGrid="0" snapToObjects="1">
      <p:cViewPr varScale="1">
        <p:scale>
          <a:sx n="109" d="100"/>
          <a:sy n="109" d="100"/>
        </p:scale>
        <p:origin x="184" y="440"/>
      </p:cViewPr>
      <p:guideLst>
        <p:guide orient="horz" pos="1637"/>
        <p:guide pos="2741"/>
      </p:guideLst>
    </p:cSldViewPr>
  </p:slideViewPr>
  <p:outlineViewPr>
    <p:cViewPr>
      <p:scale>
        <a:sx n="33" d="100"/>
        <a:sy n="33" d="100"/>
      </p:scale>
      <p:origin x="0" y="10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6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37EBD-13F3-3643-A93F-71915D963C4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D396E-5F37-AA4F-B7B9-17855DC2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4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F0EAE-9177-FA4B-93EF-2F3623315EFC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39254-3390-CD4E-A16D-C332FF39C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1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39254-3390-CD4E-A16D-C332FF39C5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1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-89904"/>
            <a:ext cx="9350509" cy="6947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0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03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906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lang="en-US" sz="2400" kern="1200" dirty="0">
                <a:solidFill>
                  <a:schemeClr val="tx1"/>
                </a:solidFill>
                <a:latin typeface="Garamond"/>
                <a:ea typeface="+mn-ea"/>
                <a:cs typeface="Garamond"/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369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69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66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744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842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556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91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682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484" y="542296"/>
            <a:ext cx="8133119" cy="772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484" y="1600200"/>
            <a:ext cx="80703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367762"/>
            <a:ext cx="91440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73000">
                  <a:schemeClr val="tx2">
                    <a:lumMod val="75000"/>
                  </a:schemeClr>
                </a:gs>
                <a:gs pos="100000">
                  <a:srgbClr val="359DB9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6374087"/>
            <a:ext cx="7332534" cy="0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58560" y="6374087"/>
            <a:ext cx="698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"/>
                <a:cs typeface="Gill Sans"/>
              </a:rPr>
              <a:t>San Joaquin County Development Title Update</a:t>
            </a:r>
          </a:p>
        </p:txBody>
      </p: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D75A48B3-7FB7-0244-9505-0E31FEE5092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0999" y="5610899"/>
            <a:ext cx="14224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7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 cap="small">
          <a:solidFill>
            <a:srgbClr val="18A555"/>
          </a:solidFill>
          <a:latin typeface="Proxima Nova" panose="02000506030000020004" pitchFamily="2" charset="0"/>
          <a:ea typeface="+mj-ea"/>
          <a:cs typeface="Gill Sans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+mj-lt"/>
        <a:buAutoNum type="arabicPeriod"/>
        <a:defRPr sz="2800" b="0" i="0" kern="1200">
          <a:solidFill>
            <a:srgbClr val="335571"/>
          </a:solidFill>
          <a:latin typeface="Proxima Nova" panose="02000506030000020004" pitchFamily="2" charset="0"/>
          <a:ea typeface="+mn-ea"/>
          <a:cs typeface="Gill Sans"/>
        </a:defRPr>
      </a:lvl1pPr>
      <a:lvl2pPr marL="914400" indent="-4572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aramond"/>
          <a:ea typeface="+mn-ea"/>
          <a:cs typeface="Garamond"/>
        </a:defRPr>
      </a:lvl2pPr>
      <a:lvl3pPr marL="1143000" indent="-228600" algn="l" defTabSz="457200" rtl="0" eaLnBrk="1" latinLnBrk="0" hangingPunct="1">
        <a:spcBef>
          <a:spcPct val="20000"/>
        </a:spcBef>
        <a:buClrTx/>
        <a:buFont typeface="Arial"/>
        <a:buChar char="•"/>
        <a:defRPr sz="2000" b="0" i="0" kern="1200">
          <a:solidFill>
            <a:schemeClr val="tx1"/>
          </a:solidFill>
          <a:latin typeface="Garamond"/>
          <a:ea typeface="+mn-ea"/>
          <a:cs typeface="Garamon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1" y="2737036"/>
            <a:ext cx="8991600" cy="1220569"/>
          </a:xfrm>
        </p:spPr>
        <p:txBody>
          <a:bodyPr>
            <a:noAutofit/>
          </a:bodyPr>
          <a:lstStyle/>
          <a:p>
            <a:pPr algn="r"/>
            <a:r>
              <a:rPr lang="en-US" sz="4400" dirty="0">
                <a:solidFill>
                  <a:srgbClr val="245189"/>
                </a:solidFill>
              </a:rPr>
              <a:t>San Joaquin County</a:t>
            </a:r>
            <a:br>
              <a:rPr lang="en-US" sz="4400" dirty="0">
                <a:solidFill>
                  <a:srgbClr val="245189"/>
                </a:solidFill>
              </a:rPr>
            </a:br>
            <a:r>
              <a:rPr lang="en-US" sz="4400" dirty="0">
                <a:solidFill>
                  <a:srgbClr val="245189"/>
                </a:solidFill>
              </a:rPr>
              <a:t>Development Title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007" y="4266524"/>
            <a:ext cx="8555537" cy="1380931"/>
          </a:xfrm>
        </p:spPr>
        <p:txBody>
          <a:bodyPr>
            <a:normAutofit fontScale="92500"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</a:rPr>
              <a:t>Community Meeting: Module 1</a:t>
            </a:r>
          </a:p>
          <a:p>
            <a:pPr algn="r"/>
            <a:r>
              <a:rPr lang="en-US" b="1" dirty="0">
                <a:solidFill>
                  <a:srgbClr val="FF0000"/>
                </a:solidFill>
              </a:rPr>
              <a:t>Introductory Provisions, Administration &amp; Permits</a:t>
            </a:r>
          </a:p>
          <a:p>
            <a:pPr algn="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July 15, 2021</a:t>
            </a:r>
          </a:p>
        </p:txBody>
      </p:sp>
      <p:pic>
        <p:nvPicPr>
          <p:cNvPr id="11" name="Picture 10" descr="A view of a house&#10;&#10;Description automatically generated">
            <a:extLst>
              <a:ext uri="{FF2B5EF4-FFF2-40B4-BE49-F238E27FC236}">
                <a16:creationId xmlns:a16="http://schemas.microsoft.com/office/drawing/2014/main" id="{E90AD03C-DC2F-D542-8DAC-CD38C3313AD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00287" y="-51429"/>
            <a:ext cx="10197429" cy="2161575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</p:cNvCxnSpPr>
          <p:nvPr/>
        </p:nvCxnSpPr>
        <p:spPr>
          <a:xfrm>
            <a:off x="-210063" y="2110146"/>
            <a:ext cx="9728796" cy="0"/>
          </a:xfrm>
          <a:prstGeom prst="line">
            <a:avLst/>
          </a:prstGeom>
          <a:ln w="76200" cmpd="sng">
            <a:solidFill>
              <a:srgbClr val="24518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94539E-DDE2-884D-8C95-ACD855C31FE5}"/>
              </a:ext>
            </a:extLst>
          </p:cNvPr>
          <p:cNvCxnSpPr/>
          <p:nvPr/>
        </p:nvCxnSpPr>
        <p:spPr>
          <a:xfrm>
            <a:off x="0" y="6374087"/>
            <a:ext cx="7332534" cy="0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F417B37-E19F-2246-9C6C-BF12C93A29C9}"/>
              </a:ext>
            </a:extLst>
          </p:cNvPr>
          <p:cNvSpPr txBox="1"/>
          <p:nvPr/>
        </p:nvSpPr>
        <p:spPr>
          <a:xfrm>
            <a:off x="358560" y="6374087"/>
            <a:ext cx="698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"/>
                <a:cs typeface="Gill Sans"/>
              </a:rPr>
              <a:t>San Joaquin County Development Title Update</a:t>
            </a:r>
          </a:p>
        </p:txBody>
      </p:sp>
      <p:pic>
        <p:nvPicPr>
          <p:cNvPr id="15" name="Picture 14" descr="A picture containing food&#10;&#10;Description automatically generated">
            <a:extLst>
              <a:ext uri="{FF2B5EF4-FFF2-40B4-BE49-F238E27FC236}">
                <a16:creationId xmlns:a16="http://schemas.microsoft.com/office/drawing/2014/main" id="{DEE49B54-A25E-3744-A7FA-41C8A8EF6DE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0999" y="5720228"/>
            <a:ext cx="14224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019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2CD5DB-0C80-BA41-915A-CEE23A00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Procedures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118B67-C2B3-4943-BD1F-D02ABEBC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Applications; Fees Required (</a:t>
            </a:r>
            <a:r>
              <a:rPr lang="en-US" i="1" dirty="0">
                <a:latin typeface="Arial"/>
                <a:cs typeface="Arial"/>
              </a:rPr>
              <a:t>in a separate schedule</a:t>
            </a:r>
            <a:r>
              <a:rPr lang="en-US" dirty="0">
                <a:latin typeface="Arial"/>
                <a:cs typeface="Arial"/>
              </a:rPr>
              <a:t>)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Preliminary Review (</a:t>
            </a:r>
            <a:r>
              <a:rPr lang="en-US" i="1" dirty="0">
                <a:latin typeface="Arial"/>
                <a:cs typeface="Arial"/>
              </a:rPr>
              <a:t>Optional Process</a:t>
            </a:r>
            <a:r>
              <a:rPr lang="en-US" dirty="0">
                <a:latin typeface="Arial"/>
                <a:cs typeface="Arial"/>
              </a:rPr>
              <a:t>)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Zoning Administrator Review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Environmental Review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Public Notice: Conduct of Hearings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Required Findings; Conditions of Approval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Effective Dates; Expiration and Extensions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Modification and Amendments; Revocation of Permits</a:t>
            </a:r>
          </a:p>
          <a:p>
            <a:pPr>
              <a:spcAft>
                <a:spcPct val="30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Appeals; Time Limits on Approvals</a:t>
            </a:r>
          </a:p>
        </p:txBody>
      </p:sp>
    </p:spTree>
    <p:extLst>
      <p:ext uri="{BB962C8B-B14F-4D97-AF65-F5344CB8AC3E}">
        <p14:creationId xmlns:p14="http://schemas.microsoft.com/office/powerpoint/2010/main" val="281304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E2CBB-780D-7F43-9931-549DFC768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Decision-Making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6F76F-E110-0E41-B923-7DBF123A9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permit or action, reference table lists:</a:t>
            </a:r>
          </a:p>
          <a:p>
            <a:pPr lvl="1"/>
            <a:r>
              <a:rPr lang="en-US" sz="2800" dirty="0">
                <a:solidFill>
                  <a:srgbClr val="335571"/>
                </a:solidFill>
                <a:latin typeface="Proxima Nova" panose="02000506030000020004" pitchFamily="2" charset="0"/>
                <a:cs typeface="Gill Sans"/>
              </a:rPr>
              <a:t>Advisory agency, if any, such as the Planning Commission </a:t>
            </a:r>
          </a:p>
          <a:p>
            <a:pPr lvl="1"/>
            <a:r>
              <a:rPr lang="en-US" sz="2800" dirty="0">
                <a:solidFill>
                  <a:srgbClr val="335571"/>
                </a:solidFill>
                <a:latin typeface="Proxima Nova" panose="02000506030000020004" pitchFamily="2" charset="0"/>
                <a:cs typeface="Gill Sans"/>
              </a:rPr>
              <a:t>Decision-maker</a:t>
            </a:r>
          </a:p>
          <a:p>
            <a:pPr lvl="1"/>
            <a:r>
              <a:rPr lang="en-US" sz="2800" dirty="0">
                <a:solidFill>
                  <a:srgbClr val="335571"/>
                </a:solidFill>
                <a:latin typeface="Proxima Nova" panose="02000506030000020004" pitchFamily="2" charset="0"/>
                <a:cs typeface="Gill Sans"/>
              </a:rPr>
              <a:t>Appeal body</a:t>
            </a:r>
          </a:p>
          <a:p>
            <a:pPr lvl="1"/>
            <a:r>
              <a:rPr lang="en-US" sz="2800" dirty="0">
                <a:solidFill>
                  <a:srgbClr val="335571"/>
                </a:solidFill>
                <a:latin typeface="Proxima Nova" panose="02000506030000020004" pitchFamily="2" charset="0"/>
                <a:cs typeface="Gill Sans"/>
              </a:rPr>
              <a:t>Whether a public hearing is required</a:t>
            </a:r>
          </a:p>
          <a:p>
            <a:pPr lvl="1"/>
            <a:r>
              <a:rPr lang="en-US" sz="2800" dirty="0">
                <a:solidFill>
                  <a:srgbClr val="335571"/>
                </a:solidFill>
                <a:latin typeface="Proxima Nova" panose="02000506030000020004" pitchFamily="2" charset="0"/>
                <a:cs typeface="Gill Sans"/>
              </a:rPr>
              <a:t>Type of notice</a:t>
            </a:r>
          </a:p>
          <a:p>
            <a:pPr lvl="1"/>
            <a:r>
              <a:rPr lang="en-US" sz="2800" dirty="0">
                <a:solidFill>
                  <a:srgbClr val="335571"/>
                </a:solidFill>
                <a:latin typeface="Proxima Nova" panose="02000506030000020004" pitchFamily="2" charset="0"/>
                <a:cs typeface="Gill Sans"/>
              </a:rPr>
              <a:t>Where the specific findings are specified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24FA72-7866-8244-A22E-1083084D60D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28402" y="-599089"/>
            <a:ext cx="5524678" cy="7147034"/>
          </a:xfrm>
        </p:spPr>
      </p:pic>
    </p:spTree>
    <p:extLst>
      <p:ext uri="{BB962C8B-B14F-4D97-AF65-F5344CB8AC3E}">
        <p14:creationId xmlns:p14="http://schemas.microsoft.com/office/powerpoint/2010/main" val="379632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120D41A-6CD9-1440-A8E7-E13B45F1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Zoning Clearance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9FE26-DA3F-8742-970B-706912171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/>
                <a:cs typeface="Arial"/>
              </a:rPr>
              <a:t>Required for “as-of-right” uses; over-the-counter </a:t>
            </a:r>
          </a:p>
          <a:p>
            <a:r>
              <a:rPr lang="en-US" dirty="0">
                <a:latin typeface="Arial"/>
                <a:cs typeface="Arial"/>
              </a:rPr>
              <a:t>Also required for the continuation or expansion of existing uses or structures previously approved</a:t>
            </a:r>
          </a:p>
          <a:p>
            <a:r>
              <a:rPr lang="en-US" dirty="0">
                <a:latin typeface="Arial"/>
                <a:cs typeface="Arial"/>
              </a:rPr>
              <a:t>Certificate issued by the Zoning Administrator </a:t>
            </a:r>
          </a:p>
          <a:p>
            <a:r>
              <a:rPr lang="en-US" dirty="0">
                <a:latin typeface="Arial"/>
                <a:cs typeface="Arial"/>
              </a:rPr>
              <a:t>Ministerial action, no discretion to deny or add conditions if project complies with standards</a:t>
            </a:r>
          </a:p>
          <a:p>
            <a:r>
              <a:rPr lang="en-US" dirty="0">
                <a:latin typeface="Arial"/>
                <a:cs typeface="Arial"/>
              </a:rPr>
              <a:t>Ensures that all requirements are met prior to issuance of a building permit</a:t>
            </a:r>
          </a:p>
          <a:p>
            <a:r>
              <a:rPr lang="en-US" dirty="0">
                <a:latin typeface="Arial"/>
                <a:cs typeface="Arial"/>
              </a:rPr>
              <a:t>Can be brought to the Planning Commission, if necessary, for controversial projects</a:t>
            </a:r>
          </a:p>
        </p:txBody>
      </p:sp>
    </p:spTree>
    <p:extLst>
      <p:ext uri="{BB962C8B-B14F-4D97-AF65-F5344CB8AC3E}">
        <p14:creationId xmlns:p14="http://schemas.microsoft.com/office/powerpoint/2010/main" val="3121041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42FCB-BC49-4D44-AFB8-72085B4D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Permits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37A2A-66CD-0246-BDA6-F9EE2AFE0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Administrative Use Permit (replaces Site Approval)</a:t>
            </a:r>
          </a:p>
          <a:p>
            <a:pPr lvl="1"/>
            <a:r>
              <a:rPr lang="en-US" dirty="0">
                <a:latin typeface="Arial"/>
                <a:cs typeface="Arial"/>
              </a:rPr>
              <a:t>Approved by the Zoning Administrator</a:t>
            </a:r>
          </a:p>
          <a:p>
            <a:r>
              <a:rPr lang="en-US" sz="2400" dirty="0">
                <a:latin typeface="Arial"/>
                <a:cs typeface="Arial"/>
              </a:rPr>
              <a:t>Conditional Use Permit</a:t>
            </a:r>
          </a:p>
          <a:p>
            <a:pPr lvl="1"/>
            <a:r>
              <a:rPr lang="en-US" dirty="0">
                <a:latin typeface="Arial"/>
                <a:cs typeface="Arial"/>
              </a:rPr>
              <a:t>Approved by the Planning Commission</a:t>
            </a:r>
          </a:p>
          <a:p>
            <a:r>
              <a:rPr lang="en-US" sz="2400" dirty="0">
                <a:latin typeface="Arial"/>
                <a:cs typeface="Arial"/>
              </a:rPr>
              <a:t>Expansion of use with an existing Use Permit allowed</a:t>
            </a:r>
          </a:p>
          <a:p>
            <a:r>
              <a:rPr lang="en-US" sz="2400" dirty="0">
                <a:latin typeface="Arial"/>
                <a:cs typeface="Arial"/>
              </a:rPr>
              <a:t>Temporary Use Permit</a:t>
            </a:r>
          </a:p>
          <a:p>
            <a:pPr lvl="1"/>
            <a:r>
              <a:rPr lang="en-US" dirty="0">
                <a:latin typeface="Arial"/>
                <a:cs typeface="Arial"/>
              </a:rPr>
              <a:t>Approved by the Zoning Administrator</a:t>
            </a:r>
          </a:p>
          <a:p>
            <a:pPr lvl="1"/>
            <a:r>
              <a:rPr lang="en-US" dirty="0">
                <a:latin typeface="Arial"/>
                <a:cs typeface="Arial"/>
              </a:rPr>
              <a:t>Time periods for various types of uses</a:t>
            </a:r>
          </a:p>
          <a:p>
            <a:r>
              <a:rPr lang="en-US" sz="2400" dirty="0">
                <a:latin typeface="Arial"/>
                <a:cs typeface="Arial"/>
              </a:rPr>
              <a:t>Reasonable conditions can be imposed</a:t>
            </a:r>
          </a:p>
          <a:p>
            <a:r>
              <a:rPr lang="en-US" sz="2400" dirty="0">
                <a:latin typeface="Arial"/>
                <a:cs typeface="Arial"/>
              </a:rPr>
              <a:t>Findings required for all use permits</a:t>
            </a:r>
          </a:p>
        </p:txBody>
      </p:sp>
    </p:spTree>
    <p:extLst>
      <p:ext uri="{BB962C8B-B14F-4D97-AF65-F5344CB8AC3E}">
        <p14:creationId xmlns:p14="http://schemas.microsoft.com/office/powerpoint/2010/main" val="27440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F5B0E-1261-974D-A152-C76F5821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Variances and Waivers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20965-D561-2247-80BB-09F486E50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077" y="1594338"/>
            <a:ext cx="8070316" cy="478407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sz="2400" dirty="0">
                <a:latin typeface="Arial"/>
                <a:cs typeface="Arial"/>
              </a:rPr>
              <a:t>Variances require a public hearing before Planning Commission; findings required; Conditions of approval may be imposed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sz="2400" dirty="0">
                <a:latin typeface="Arial"/>
                <a:cs typeface="Arial"/>
              </a:rPr>
              <a:t>Waivers can be approved by the Zoning Administrator; Percentages set for setbacks, height, build-to lines, parking, fences, landscaping, and other standards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sz="2400" dirty="0">
                <a:latin typeface="Arial"/>
                <a:cs typeface="Arial"/>
              </a:rPr>
              <a:t>Conditions may be imposed to ensure consistency with General Plan and require reasonable guarantees of performance.</a:t>
            </a:r>
          </a:p>
        </p:txBody>
      </p:sp>
    </p:spTree>
    <p:extLst>
      <p:ext uri="{BB962C8B-B14F-4D97-AF65-F5344CB8AC3E}">
        <p14:creationId xmlns:p14="http://schemas.microsoft.com/office/powerpoint/2010/main" val="3110714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885F-5F62-9241-BF24-8C45640C1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2" y="531786"/>
            <a:ext cx="8527516" cy="772119"/>
          </a:xfrm>
        </p:spPr>
        <p:txBody>
          <a:bodyPr>
            <a:normAutofit fontScale="90000"/>
          </a:bodyPr>
          <a:lstStyle/>
          <a:p>
            <a:r>
              <a:rPr lang="en-US" dirty="0"/>
              <a:t>Amendments to Title, Map &amp; General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E4C91-7DE2-5441-AAFB-43BE5D5F1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84" y="1875692"/>
            <a:ext cx="8070316" cy="4250471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Amendments may be initiated by the Board of Supervisors, the Planning Commission, Director, an applicant, or any interested party</a:t>
            </a:r>
          </a:p>
          <a:p>
            <a:r>
              <a:rPr lang="en-US" dirty="0">
                <a:latin typeface="Arial"/>
                <a:cs typeface="Arial"/>
              </a:rPr>
              <a:t>Neighborhood notice and then public hearings with required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07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01BF-2C04-8341-BC2F-761F9F8A6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Permits, Variances &amp;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3F295-4219-2F4F-847A-3C464B38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Agricultural Excavation</a:t>
            </a:r>
          </a:p>
          <a:p>
            <a:pPr>
              <a:spcAft>
                <a:spcPts val="1200"/>
              </a:spcAft>
            </a:pPr>
            <a:r>
              <a:rPr lang="en-US" dirty="0"/>
              <a:t>Evacuation Plans</a:t>
            </a:r>
          </a:p>
          <a:p>
            <a:pPr>
              <a:spcAft>
                <a:spcPts val="1200"/>
              </a:spcAft>
            </a:pPr>
            <a:r>
              <a:rPr lang="en-US" dirty="0"/>
              <a:t>Flood Variances</a:t>
            </a:r>
          </a:p>
          <a:p>
            <a:pPr>
              <a:spcAft>
                <a:spcPts val="1200"/>
              </a:spcAft>
            </a:pPr>
            <a:r>
              <a:rPr lang="en-US" dirty="0"/>
              <a:t>Grading and Drainage</a:t>
            </a:r>
          </a:p>
          <a:p>
            <a:pPr>
              <a:spcAft>
                <a:spcPts val="1200"/>
              </a:spcAft>
            </a:pPr>
            <a:r>
              <a:rPr lang="en-US" dirty="0"/>
              <a:t>Quarry Excavation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63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7EBE-2388-BC46-B84F-3E8ED81E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CFBAE-2609-3640-8D98-48E750B1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Approved by the Board</a:t>
            </a:r>
          </a:p>
          <a:p>
            <a:r>
              <a:rPr lang="en-US" dirty="0">
                <a:latin typeface="Arial"/>
                <a:cs typeface="Arial"/>
              </a:rPr>
              <a:t>State law authorizes governmental agencies to enter into voluntary agreements with private parties</a:t>
            </a:r>
          </a:p>
          <a:p>
            <a:r>
              <a:rPr lang="en-US" dirty="0">
                <a:latin typeface="Arial"/>
                <a:cs typeface="Arial"/>
              </a:rPr>
              <a:t>Development Agreements may contain additional or modified conditions, terms, or provisions not in the Development Title</a:t>
            </a:r>
          </a:p>
          <a:p>
            <a:r>
              <a:rPr lang="en-US" dirty="0">
                <a:latin typeface="Arial"/>
                <a:cs typeface="Arial"/>
              </a:rPr>
              <a:t> Annual review</a:t>
            </a:r>
          </a:p>
          <a:p>
            <a:r>
              <a:rPr lang="en-US" dirty="0">
                <a:latin typeface="Arial"/>
                <a:cs typeface="Arial"/>
              </a:rPr>
              <a:t>Added some details to current requirements</a:t>
            </a:r>
          </a:p>
          <a:p>
            <a:pPr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88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0355-1599-EE4D-A271-7FE0E30D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D4C8C-FC70-7948-B2A7-F86391AE0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US" sz="2400" dirty="0">
                <a:latin typeface="Arial"/>
                <a:cs typeface="Arial"/>
              </a:rPr>
              <a:t>Responsibilities for enforcement established</a:t>
            </a:r>
          </a:p>
          <a:p>
            <a:pPr lvl="1">
              <a:spcAft>
                <a:spcPct val="30000"/>
              </a:spcAft>
            </a:pPr>
            <a:r>
              <a:rPr lang="en-US" dirty="0">
                <a:latin typeface="Arial"/>
                <a:cs typeface="Arial"/>
              </a:rPr>
              <a:t>Enforcement Official; Hearing Officer</a:t>
            </a:r>
          </a:p>
          <a:p>
            <a:pPr lvl="1">
              <a:spcAft>
                <a:spcPct val="30000"/>
              </a:spcAft>
            </a:pPr>
            <a:r>
              <a:rPr lang="en-US" dirty="0">
                <a:latin typeface="Arial"/>
                <a:cs typeface="Arial"/>
              </a:rPr>
              <a:t>County Counsel</a:t>
            </a:r>
          </a:p>
          <a:p>
            <a:pPr>
              <a:spcAft>
                <a:spcPct val="30000"/>
              </a:spcAft>
            </a:pPr>
            <a:r>
              <a:rPr lang="en-US" sz="2400" dirty="0">
                <a:latin typeface="Arial"/>
                <a:cs typeface="Arial"/>
              </a:rPr>
              <a:t>Violations; Notices and Orders to Abate</a:t>
            </a:r>
          </a:p>
          <a:p>
            <a:pPr>
              <a:spcAft>
                <a:spcPct val="30000"/>
              </a:spcAft>
            </a:pPr>
            <a:r>
              <a:rPr lang="en-US" sz="2400" dirty="0">
                <a:latin typeface="Arial"/>
                <a:cs typeface="Arial"/>
              </a:rPr>
              <a:t>Fines and Other Penalties </a:t>
            </a:r>
          </a:p>
          <a:p>
            <a:pPr>
              <a:spcAft>
                <a:spcPct val="30000"/>
              </a:spcAft>
            </a:pPr>
            <a:r>
              <a:rPr lang="en-US" sz="2400" dirty="0">
                <a:latin typeface="Arial"/>
                <a:cs typeface="Arial"/>
              </a:rPr>
              <a:t>Remedies; Abatement Procedures</a:t>
            </a:r>
          </a:p>
          <a:p>
            <a:pPr>
              <a:spcAft>
                <a:spcPct val="30000"/>
              </a:spcAft>
            </a:pPr>
            <a:r>
              <a:rPr lang="en-US" sz="2400" dirty="0">
                <a:latin typeface="Arial"/>
                <a:cs typeface="Arial"/>
              </a:rPr>
              <a:t>Statements of County’s Expenses</a:t>
            </a:r>
          </a:p>
          <a:p>
            <a:pPr>
              <a:spcAft>
                <a:spcPct val="30000"/>
              </a:spcAft>
            </a:pPr>
            <a:r>
              <a:rPr lang="en-US" sz="2400" dirty="0">
                <a:latin typeface="Arial"/>
                <a:cs typeface="Arial"/>
              </a:rPr>
              <a:t>Enforcement by Civil Action</a:t>
            </a:r>
          </a:p>
          <a:p>
            <a:pPr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0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Agenda</a:t>
            </a:r>
            <a:endParaRPr lang="en-US" dirty="0">
              <a:latin typeface="Trebuchet MS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/>
                <a:cs typeface="Arial"/>
              </a:rPr>
              <a:t>Overview of Development Title Update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Purpose, Objectives, Process</a:t>
            </a:r>
          </a:p>
          <a:p>
            <a:r>
              <a:rPr lang="en-US" sz="2400" dirty="0">
                <a:latin typeface="Arial"/>
                <a:cs typeface="Arial"/>
              </a:rPr>
              <a:t>Schedule</a:t>
            </a:r>
          </a:p>
          <a:p>
            <a:r>
              <a:rPr lang="en-US" sz="2400" dirty="0">
                <a:latin typeface="Arial"/>
                <a:cs typeface="Arial"/>
              </a:rPr>
              <a:t>Summary of Module #1: Introductory Provisions, Administration, &amp; Permits</a:t>
            </a:r>
          </a:p>
          <a:p>
            <a:r>
              <a:rPr lang="en-US" sz="2400" dirty="0">
                <a:latin typeface="Arial"/>
                <a:cs typeface="Arial"/>
              </a:rPr>
              <a:t>Questions and Feedback </a:t>
            </a:r>
          </a:p>
          <a:p>
            <a:r>
              <a:rPr lang="en-US" sz="2400" dirty="0">
                <a:latin typeface="Arial"/>
                <a:cs typeface="Arial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388129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83D0-3B63-2442-9550-E53D60F03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Abandoned Vehicles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777B3-70E1-E44C-98CD-EC9A8948A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Provisions carried forward</a:t>
            </a:r>
          </a:p>
          <a:p>
            <a:r>
              <a:rPr lang="en-US" dirty="0"/>
              <a:t>Unlawful to abandon, park, store or leave vehicles</a:t>
            </a:r>
          </a:p>
          <a:p>
            <a:r>
              <a:rPr lang="en-US" dirty="0"/>
              <a:t>Procedure to remove and to recover costs</a:t>
            </a:r>
          </a:p>
        </p:txBody>
      </p:sp>
    </p:spTree>
    <p:extLst>
      <p:ext uri="{BB962C8B-B14F-4D97-AF65-F5344CB8AC3E}">
        <p14:creationId xmlns:p14="http://schemas.microsoft.com/office/powerpoint/2010/main" val="3230218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B5435-0DEF-8447-A661-240E6C685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Definitions Related to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CBB0-BFF9-F141-AE7C-2E8054A9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Some directly taken from State law</a:t>
            </a:r>
          </a:p>
          <a:p>
            <a:r>
              <a:rPr lang="en-US" dirty="0">
                <a:latin typeface="Arial"/>
                <a:cs typeface="Arial"/>
              </a:rPr>
              <a:t>Others modified to reflect specific proposals in the module</a:t>
            </a:r>
          </a:p>
          <a:p>
            <a:r>
              <a:rPr lang="en-US" dirty="0">
                <a:latin typeface="Arial"/>
                <a:cs typeface="Arial"/>
              </a:rPr>
              <a:t>Definitions do not include policy statements, standards, rules, or restrictions</a:t>
            </a:r>
          </a:p>
          <a:p>
            <a:r>
              <a:rPr lang="en-US" dirty="0">
                <a:latin typeface="Arial"/>
                <a:cs typeface="Arial"/>
              </a:rPr>
              <a:t>Definitions do not cite a law or regulation to avoid a conflict if that law or regulation is subsequently amended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53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2F99-1172-754E-9220-31E7A2ADA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86" y="542296"/>
            <a:ext cx="8546122" cy="772119"/>
          </a:xfrm>
        </p:spPr>
        <p:txBody>
          <a:bodyPr>
            <a:noAutofit/>
          </a:bodyPr>
          <a:lstStyle/>
          <a:p>
            <a:r>
              <a:rPr lang="en-US" sz="3000" dirty="0"/>
              <a:t>Highlights of New Standards - Forthcoming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3CBE7-331D-2C4F-8CB7-9C395EDE1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Second Unit Dwellings: </a:t>
            </a:r>
            <a:r>
              <a:rPr lang="en-US" dirty="0"/>
              <a:t>Only allowed in Agricultural Zones (ADUs allowed elsewhere)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Short-term Rentals</a:t>
            </a:r>
            <a:r>
              <a:rPr lang="en-US" dirty="0"/>
              <a:t>: No limitations on number but business license and resident occupancy required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Automobile/Vehicle Sales and Services: </a:t>
            </a:r>
            <a:r>
              <a:rPr lang="en-US" dirty="0"/>
              <a:t>Focus on land use compatibility and minimal impacts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Biomass Conversion: </a:t>
            </a:r>
            <a:r>
              <a:rPr lang="en-US" dirty="0"/>
              <a:t>Allowed as an accessory use to meet on-site needs, otherwise CUP required</a:t>
            </a:r>
          </a:p>
        </p:txBody>
      </p:sp>
    </p:spTree>
    <p:extLst>
      <p:ext uri="{BB962C8B-B14F-4D97-AF65-F5344CB8AC3E}">
        <p14:creationId xmlns:p14="http://schemas.microsoft.com/office/powerpoint/2010/main" val="1773488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F735-B3F3-1B49-92F1-6D57CA87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– Module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BE8A4-04EE-ED4C-8428-9313DF225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Convenience Stores</a:t>
            </a:r>
            <a:r>
              <a:rPr lang="en-US" dirty="0"/>
              <a:t>: AUP, size limit, and setbacks required. No glare on adjacent lots.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Drive-through Facilities: </a:t>
            </a:r>
            <a:r>
              <a:rPr lang="en-US" dirty="0"/>
              <a:t>On side or rear of buildings; landscaping and screening, lighting controls, and protection for pedestrians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Home Occupations: </a:t>
            </a:r>
            <a:r>
              <a:rPr lang="en-US" dirty="0"/>
              <a:t>Expanded to allow for more use types and one employee. Prohibited and restricted occupations listed. No outdoor storage.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27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0C866-1968-9A43-92B7-F9FC0869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– Module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A74DC0-F772-B14A-B656-703D7A1A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Live-Work Units: </a:t>
            </a:r>
            <a:r>
              <a:rPr lang="en-US" dirty="0"/>
              <a:t>new construction or conversion; minimum size (500 sq. ft.), sale or rental of work portion prohibited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Outdoor Dining and Seating: </a:t>
            </a:r>
            <a:r>
              <a:rPr lang="en-US" dirty="0"/>
              <a:t>accessory use, OK in right-of-way, no additional parking if small-scale, awnings and umbrellas allowed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Recycling Facilities: </a:t>
            </a:r>
            <a:r>
              <a:rPr lang="en-US" dirty="0"/>
              <a:t>distinguish collection from processing, waste disposal, and waste-to-energy facilities </a:t>
            </a:r>
          </a:p>
        </p:txBody>
      </p:sp>
    </p:spTree>
    <p:extLst>
      <p:ext uri="{BB962C8B-B14F-4D97-AF65-F5344CB8AC3E}">
        <p14:creationId xmlns:p14="http://schemas.microsoft.com/office/powerpoint/2010/main" val="245934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59B6-54CF-9646-B8CD-C1E87468A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– Module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B03FE-9064-7145-AA39-563BF6626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Solar Energy: </a:t>
            </a:r>
            <a:r>
              <a:rPr lang="en-US" dirty="0"/>
              <a:t>small rooftop allowed by right, other facilities subject to height &amp; coverage standards, environmental protection, fencing, landscape buffer, &amp; compatibility with natural features; decommissioning plan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Wind Energy: </a:t>
            </a:r>
            <a:r>
              <a:rPr lang="en-US" dirty="0"/>
              <a:t>small-scale allowed by right (less than 50Kw); standards for utility scale reflect State law and rules in peer counties; decommissioning plan required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8446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5424-1BEF-1E47-B627-564211B3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Questions: Module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D850F-90AC-8744-9A54-424690D80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Do changes in notice requirements make sense?</a:t>
            </a:r>
          </a:p>
          <a:p>
            <a:pPr lvl="1"/>
            <a:r>
              <a:rPr lang="en-US" dirty="0">
                <a:latin typeface="Arial"/>
                <a:cs typeface="Arial"/>
              </a:rPr>
              <a:t>Must be 3 locations</a:t>
            </a:r>
          </a:p>
          <a:p>
            <a:pPr lvl="1"/>
            <a:r>
              <a:rPr lang="en-US" dirty="0">
                <a:latin typeface="Arial"/>
                <a:cs typeface="Arial"/>
              </a:rPr>
              <a:t>Expand from minimum statutory requirement (300 ft.) and current practice (1,400 ft to 2,600 ft for AG, C-FS and Industrial; 700 to 1,000 ft for RR and RL, 350 to 500 ft for all other areas)</a:t>
            </a:r>
          </a:p>
          <a:p>
            <a:r>
              <a:rPr lang="en-US" dirty="0">
                <a:latin typeface="Arial"/>
                <a:cs typeface="Arial"/>
              </a:rPr>
              <a:t>Will the Zoning Clearance &amp; Administrative Use Permit streamline the approval process?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29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Comments/CONCERNS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4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4BC32-A2C6-9742-9318-85646BAB8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</a:t>
            </a: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5A824-3555-F34E-81BF-0098D2989D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549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9FDF20-230F-4E4A-B62E-4DED91E5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D13D5-7FED-054E-9179-E84A19F73A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5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 the community on the first module of preliminary regulations – their purposes and scope - and listen to comments and direction</a:t>
            </a:r>
          </a:p>
          <a:p>
            <a:r>
              <a:rPr lang="en-US" dirty="0"/>
              <a:t>Explain the key changes and how they tie back to General Plan policies or State and federal law</a:t>
            </a:r>
          </a:p>
          <a:p>
            <a:r>
              <a:rPr lang="en-US" dirty="0"/>
              <a:t>Note upcoming opportunities for community to review other ”modules” and Planning Commission and Board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23682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D32A-F4F1-BD4F-8D5B-EB18B535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for the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F3E1D-121D-554B-A4D2-0F81288AB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General Plan</a:t>
            </a:r>
          </a:p>
          <a:p>
            <a:r>
              <a:rPr lang="en-US" dirty="0"/>
              <a:t>Streamline permitting process  </a:t>
            </a:r>
          </a:p>
          <a:p>
            <a:r>
              <a:rPr lang="en-US" dirty="0"/>
              <a:t>Make the Development Title consistent with federal and State Law</a:t>
            </a:r>
          </a:p>
          <a:p>
            <a:r>
              <a:rPr lang="en-US" dirty="0"/>
              <a:t>Amend the Zoning Map, as Needed to be Consistent with the General Plan Land Use Diagrams</a:t>
            </a:r>
          </a:p>
          <a:p>
            <a:r>
              <a:rPr lang="en-US" dirty="0"/>
              <a:t>Prepare draft technical amendments to General Plan as needed and appropriate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1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C84C-F51D-B54D-8770-946C17A0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16D65-4F0C-824D-BBB5-7C11D1991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Diagnosis; </a:t>
            </a:r>
            <a:r>
              <a:rPr lang="en-US" dirty="0"/>
              <a:t>General Plan policy analysis, field work, technical review of Code and process</a:t>
            </a:r>
          </a:p>
          <a:p>
            <a:r>
              <a:rPr lang="en-US" b="1" dirty="0"/>
              <a:t>Public Outreach: </a:t>
            </a:r>
            <a:r>
              <a:rPr lang="en-US" dirty="0"/>
              <a:t>Stakeholders’ Interviews, Community Meeting, and Online Survey</a:t>
            </a:r>
          </a:p>
          <a:p>
            <a:r>
              <a:rPr lang="en-US" b="1" dirty="0"/>
              <a:t>Modules</a:t>
            </a:r>
            <a:r>
              <a:rPr lang="en-US" dirty="0"/>
              <a:t> of Preliminary Regulations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these documents are on the Project Website.</a:t>
            </a:r>
          </a:p>
        </p:txBody>
      </p:sp>
    </p:spTree>
    <p:extLst>
      <p:ext uri="{BB962C8B-B14F-4D97-AF65-F5344CB8AC3E}">
        <p14:creationId xmlns:p14="http://schemas.microsoft.com/office/powerpoint/2010/main" val="265911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3AB80-7D3A-364B-8EDA-56B18BBC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Objectives for Module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DFF0-A4E8-0542-9C96-D86307D6C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/>
                <a:cs typeface="Arial"/>
              </a:rPr>
              <a:t>Create a regulatory framework for the Title (defining roles and responsibilities)</a:t>
            </a:r>
          </a:p>
          <a:p>
            <a:r>
              <a:rPr lang="en-US" dirty="0">
                <a:latin typeface="Arial"/>
                <a:cs typeface="Arial"/>
              </a:rPr>
              <a:t>Make Title 9 easy to use and understand with rules of measurement, tables and graphics</a:t>
            </a:r>
          </a:p>
          <a:p>
            <a:r>
              <a:rPr lang="en-US" dirty="0">
                <a:latin typeface="Arial"/>
                <a:cs typeface="Arial"/>
              </a:rPr>
              <a:t>Streamline review and approval process, with Administrative Use Permits and a new position for a Zoning Administrator</a:t>
            </a:r>
          </a:p>
          <a:p>
            <a:r>
              <a:rPr lang="en-US" dirty="0">
                <a:latin typeface="Arial"/>
                <a:cs typeface="Arial"/>
              </a:rPr>
              <a:t>Improve development review process with rules providing certainty, flexibility and finality</a:t>
            </a:r>
          </a:p>
          <a:p>
            <a:r>
              <a:rPr lang="en-US" dirty="0">
                <a:latin typeface="Arial"/>
                <a:cs typeface="Arial"/>
              </a:rPr>
              <a:t>Be enforceable</a:t>
            </a:r>
          </a:p>
        </p:txBody>
      </p:sp>
    </p:spTree>
    <p:extLst>
      <p:ext uri="{BB962C8B-B14F-4D97-AF65-F5344CB8AC3E}">
        <p14:creationId xmlns:p14="http://schemas.microsoft.com/office/powerpoint/2010/main" val="297675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FD64-4788-624F-B5E0-A8ED6A728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1: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15B8B-43E0-4649-9FC1-42ACCB25E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rgbClr val="4D4D4D"/>
              </a:buClr>
              <a:buFont typeface="Wingdings" pitchFamily="2" charset="2"/>
              <a:buAutoNum type="arabicPeriod"/>
            </a:pPr>
            <a:r>
              <a:rPr lang="en-US" kern="0" dirty="0">
                <a:latin typeface="Arial"/>
                <a:cs typeface="Arial"/>
              </a:rPr>
              <a:t>Organizational Provisions; Rules for Measurement</a:t>
            </a:r>
          </a:p>
          <a:p>
            <a:pPr marL="419100" indent="-419100">
              <a:spcAft>
                <a:spcPct val="30000"/>
              </a:spcAft>
              <a:buClr>
                <a:srgbClr val="4D4D4D"/>
              </a:buClr>
              <a:buFont typeface="Wingdings" pitchFamily="2" charset="2"/>
              <a:buAutoNum type="arabicPeriod"/>
            </a:pPr>
            <a:r>
              <a:rPr lang="en-US" kern="0" dirty="0">
                <a:latin typeface="Arial"/>
                <a:cs typeface="Arial"/>
              </a:rPr>
              <a:t>Administrative procedures have been consolidated into “Common Procedures”</a:t>
            </a:r>
          </a:p>
          <a:p>
            <a:pPr marL="419100" indent="-419100">
              <a:spcAft>
                <a:spcPct val="30000"/>
              </a:spcAft>
              <a:buClr>
                <a:srgbClr val="4D4D4D"/>
              </a:buClr>
              <a:buFont typeface="Wingdings" pitchFamily="2" charset="2"/>
              <a:buAutoNum type="arabicPeriod"/>
            </a:pPr>
            <a:r>
              <a:rPr lang="en-US" kern="0" dirty="0">
                <a:latin typeface="Arial"/>
                <a:cs typeface="Arial"/>
              </a:rPr>
              <a:t>Each application type has individual chapter and reflect ‘best practices’</a:t>
            </a:r>
          </a:p>
          <a:p>
            <a:pPr marL="419100" indent="-419100">
              <a:spcAft>
                <a:spcPct val="30000"/>
              </a:spcAft>
              <a:buClr>
                <a:srgbClr val="4D4D4D"/>
              </a:buClr>
              <a:buFont typeface="Wingdings" pitchFamily="2" charset="2"/>
              <a:buAutoNum type="arabicPeriod"/>
            </a:pPr>
            <a:r>
              <a:rPr lang="en-US" kern="0" dirty="0">
                <a:latin typeface="Arial"/>
                <a:cs typeface="Arial"/>
              </a:rPr>
              <a:t>Process for amendments to the General Plan, Development Title, and Zoning Map</a:t>
            </a:r>
          </a:p>
          <a:p>
            <a:pPr marL="419100" indent="-419100">
              <a:spcAft>
                <a:spcPct val="30000"/>
              </a:spcAft>
              <a:buClr>
                <a:srgbClr val="4D4D4D"/>
              </a:buClr>
              <a:buFont typeface="Wingdings" pitchFamily="2" charset="2"/>
              <a:buAutoNum type="arabicPeriod"/>
            </a:pPr>
            <a:r>
              <a:rPr lang="en-US" kern="0" dirty="0">
                <a:latin typeface="Arial"/>
                <a:cs typeface="Arial"/>
              </a:rPr>
              <a:t>Enforcement procedures</a:t>
            </a:r>
          </a:p>
          <a:p>
            <a:pPr marL="419100" indent="-419100">
              <a:spcAft>
                <a:spcPct val="30000"/>
              </a:spcAft>
              <a:buClr>
                <a:srgbClr val="4D4D4D"/>
              </a:buClr>
              <a:buFont typeface="Wingdings" pitchFamily="2" charset="2"/>
              <a:buAutoNum type="arabicPeriod"/>
            </a:pPr>
            <a:r>
              <a:rPr lang="en-US" kern="0" dirty="0">
                <a:latin typeface="Arial"/>
                <a:cs typeface="Arial"/>
              </a:rPr>
              <a:t>Definitions related to Administration and Permitting</a:t>
            </a:r>
          </a:p>
        </p:txBody>
      </p:sp>
    </p:spTree>
    <p:extLst>
      <p:ext uri="{BB962C8B-B14F-4D97-AF65-F5344CB8AC3E}">
        <p14:creationId xmlns:p14="http://schemas.microsoft.com/office/powerpoint/2010/main" val="331854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C3B2AB-BC86-EA42-9556-5C307B65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Introductory Provisions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A124F5-FCA4-4843-982C-8B604AED6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 the purpose and scope of Title 9</a:t>
            </a:r>
          </a:p>
          <a:p>
            <a:r>
              <a:rPr lang="en-US" dirty="0"/>
              <a:t>Include two sets of rules:</a:t>
            </a:r>
          </a:p>
          <a:p>
            <a:pPr lvl="1"/>
            <a:r>
              <a:rPr lang="en-US" dirty="0">
                <a:latin typeface="Proxima Nova" panose="02000506030000020004" pitchFamily="2" charset="0"/>
                <a:cs typeface="Gill Sans"/>
              </a:rPr>
              <a:t>For construction of language and interpretation; and</a:t>
            </a:r>
          </a:p>
          <a:p>
            <a:pPr lvl="1"/>
            <a:r>
              <a:rPr lang="en-US" dirty="0">
                <a:latin typeface="Proxima Nova" panose="02000506030000020004" pitchFamily="2" charset="0"/>
                <a:cs typeface="Gill Sans"/>
              </a:rPr>
              <a:t>For measuremen</a:t>
            </a:r>
            <a:r>
              <a:rPr lang="en-US" sz="2800" dirty="0">
                <a:solidFill>
                  <a:srgbClr val="335571"/>
                </a:solidFill>
                <a:latin typeface="Proxima Nova" panose="02000506030000020004" pitchFamily="2" charset="0"/>
                <a:cs typeface="Gill Sans"/>
              </a:rPr>
              <a:t>t</a:t>
            </a:r>
          </a:p>
          <a:p>
            <a:r>
              <a:rPr lang="en-US" sz="3200" dirty="0"/>
              <a:t>Key parameters used in development standards are defined: height, grade, slope, floor area, setbacks, sign area, landscaping and pedestrian clearance</a:t>
            </a:r>
            <a:endParaRPr lang="en-US" sz="3200" dirty="0">
              <a:solidFill>
                <a:srgbClr val="335571"/>
              </a:solidFill>
              <a:latin typeface="Proxima Nova" panose="02000506030000020004" pitchFamily="2" charset="0"/>
              <a:cs typeface="Gill Sans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3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0652A-E598-E04F-BFAE-555DFE32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84" y="542296"/>
            <a:ext cx="8133119" cy="772119"/>
          </a:xfrm>
        </p:spPr>
        <p:txBody>
          <a:bodyPr anchor="ctr">
            <a:normAutofit/>
          </a:bodyPr>
          <a:lstStyle/>
          <a:p>
            <a:r>
              <a:rPr lang="en-US" dirty="0"/>
              <a:t>Planning Authorities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4305D-0482-A041-93DC-DA1034DD4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10710"/>
            <a:ext cx="8133118" cy="4525963"/>
          </a:xfrm>
        </p:spPr>
        <p:txBody>
          <a:bodyPr>
            <a:normAutofit lnSpcReduction="10000"/>
          </a:bodyPr>
          <a:lstStyle/>
          <a:p>
            <a:pPr>
              <a:spcAft>
                <a:spcPct val="3000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/>
                <a:cs typeface="Arial"/>
              </a:rPr>
              <a:t>Basic roles and functions</a:t>
            </a:r>
          </a:p>
          <a:p>
            <a:pPr lvl="1">
              <a:spcAft>
                <a:spcPct val="3000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/>
                <a:cs typeface="Arial"/>
              </a:rPr>
              <a:t>Board of Supervisors</a:t>
            </a:r>
          </a:p>
          <a:p>
            <a:pPr lvl="1">
              <a:spcAft>
                <a:spcPct val="3000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/>
                <a:cs typeface="Arial"/>
              </a:rPr>
              <a:t>Planning Commission</a:t>
            </a:r>
          </a:p>
          <a:p>
            <a:pPr lvl="1">
              <a:spcAft>
                <a:spcPct val="3000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/>
                <a:cs typeface="Arial"/>
              </a:rPr>
              <a:t>Director of Community Development Department</a:t>
            </a:r>
          </a:p>
          <a:p>
            <a:pPr lvl="1">
              <a:spcAft>
                <a:spcPct val="3000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/>
                <a:cs typeface="Arial"/>
              </a:rPr>
              <a:t>Zoning Administrator</a:t>
            </a:r>
          </a:p>
          <a:p>
            <a:pPr lvl="1">
              <a:spcAft>
                <a:spcPct val="3000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/>
                <a:cs typeface="Arial"/>
              </a:rPr>
              <a:t>Environmental Review Officer</a:t>
            </a:r>
          </a:p>
          <a:p>
            <a:pPr lvl="1">
              <a:spcAft>
                <a:spcPct val="30000"/>
              </a:spcAft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/>
                <a:cs typeface="Arial"/>
              </a:rPr>
              <a:t>Other Departments (DPW and EHD) and County Surveyor</a:t>
            </a:r>
          </a:p>
        </p:txBody>
      </p:sp>
    </p:spTree>
    <p:extLst>
      <p:ext uri="{BB962C8B-B14F-4D97-AF65-F5344CB8AC3E}">
        <p14:creationId xmlns:p14="http://schemas.microsoft.com/office/powerpoint/2010/main" val="331823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1269</Words>
  <Application>Microsoft Macintosh PowerPoint</Application>
  <PresentationFormat>On-screen Show (4:3)</PresentationFormat>
  <Paragraphs>153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Garamond</vt:lpstr>
      <vt:lpstr>Gill Sans</vt:lpstr>
      <vt:lpstr>Proxima Nova</vt:lpstr>
      <vt:lpstr>Trebuchet MS</vt:lpstr>
      <vt:lpstr>Wingdings</vt:lpstr>
      <vt:lpstr>Office Theme</vt:lpstr>
      <vt:lpstr>San Joaquin County Development Title Update</vt:lpstr>
      <vt:lpstr>Presentation Agenda</vt:lpstr>
      <vt:lpstr>Goals of the Meeting</vt:lpstr>
      <vt:lpstr>Objectives for the Update</vt:lpstr>
      <vt:lpstr>Work To Date</vt:lpstr>
      <vt:lpstr>Specific Objectives for Module #1</vt:lpstr>
      <vt:lpstr>Module 1: Overview </vt:lpstr>
      <vt:lpstr>Introductory Provisions</vt:lpstr>
      <vt:lpstr>Planning Authorities</vt:lpstr>
      <vt:lpstr>Common Procedures</vt:lpstr>
      <vt:lpstr>Summary of Decision-Making</vt:lpstr>
      <vt:lpstr>PowerPoint Presentation</vt:lpstr>
      <vt:lpstr>Zoning Clearance</vt:lpstr>
      <vt:lpstr>Use Permits</vt:lpstr>
      <vt:lpstr>Variances and Waivers </vt:lpstr>
      <vt:lpstr>Amendments to Title, Map &amp; General Plan</vt:lpstr>
      <vt:lpstr>Other Permits, Variances &amp; Plans</vt:lpstr>
      <vt:lpstr>Development Agreements</vt:lpstr>
      <vt:lpstr>Enforcement</vt:lpstr>
      <vt:lpstr>Abandoned Vehicles</vt:lpstr>
      <vt:lpstr>Definitions Related to Administration</vt:lpstr>
      <vt:lpstr>Highlights of New Standards - Forthcoming</vt:lpstr>
      <vt:lpstr>Highlights – Module 2</vt:lpstr>
      <vt:lpstr>Highlights – Module 2</vt:lpstr>
      <vt:lpstr>Highlights – Module 2</vt:lpstr>
      <vt:lpstr>Discussion Questions: Module 1</vt:lpstr>
      <vt:lpstr>Comments/CONCERNS</vt:lpstr>
      <vt:lpstr>Next Steps</vt:lpstr>
      <vt:lpstr>THANK YOU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Joaquin County Development Title Update</dc:title>
  <dc:creator>Dyett and Bhatia</dc:creator>
  <cp:lastModifiedBy>Dyett and Bhatia</cp:lastModifiedBy>
  <cp:revision>38</cp:revision>
  <cp:lastPrinted>2020-11-20T00:52:32Z</cp:lastPrinted>
  <dcterms:created xsi:type="dcterms:W3CDTF">2020-08-13T23:26:02Z</dcterms:created>
  <dcterms:modified xsi:type="dcterms:W3CDTF">2021-07-13T15:47:17Z</dcterms:modified>
</cp:coreProperties>
</file>